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1C2028-DDA0-4CB1-87E3-F37B41BFE3F6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73FF0-5CD8-4B5C-B398-9CA8B210A3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038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2F3F-A473-4F6B-9669-0727133254D2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DCF9345-F7A9-4F58-AEA1-75014A8D95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2F3F-A473-4F6B-9669-0727133254D2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9345-F7A9-4F58-AEA1-75014A8D95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2F3F-A473-4F6B-9669-0727133254D2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9345-F7A9-4F58-AEA1-75014A8D95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2F3F-A473-4F6B-9669-0727133254D2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9345-F7A9-4F58-AEA1-75014A8D95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2F3F-A473-4F6B-9669-0727133254D2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DCF9345-F7A9-4F58-AEA1-75014A8D95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2F3F-A473-4F6B-9669-0727133254D2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9345-F7A9-4F58-AEA1-75014A8D95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2F3F-A473-4F6B-9669-0727133254D2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9345-F7A9-4F58-AEA1-75014A8D95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2F3F-A473-4F6B-9669-0727133254D2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9345-F7A9-4F58-AEA1-75014A8D95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2F3F-A473-4F6B-9669-0727133254D2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9345-F7A9-4F58-AEA1-75014A8D95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2F3F-A473-4F6B-9669-0727133254D2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9345-F7A9-4F58-AEA1-75014A8D95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2F3F-A473-4F6B-9669-0727133254D2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DCF9345-F7A9-4F58-AEA1-75014A8D95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6592F3F-A473-4F6B-9669-0727133254D2}" type="datetimeFigureOut">
              <a:rPr lang="ru-RU" smtClean="0"/>
              <a:pPr/>
              <a:t>19.04.2018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DCF9345-F7A9-4F58-AEA1-75014A8D95D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14884"/>
            <a:ext cx="7376864" cy="1071570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Садыкова З.Ф., </a:t>
            </a:r>
          </a:p>
          <a:p>
            <a:pPr algn="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методист ИМО УО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г.Казани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Анализ результатов пробного ЕГЭ и ОГЭ по математике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Результаты ЕГЭ по математике</a:t>
            </a:r>
            <a:br>
              <a:rPr lang="ru-RU" dirty="0" smtClean="0"/>
            </a:br>
            <a:r>
              <a:rPr lang="ru-RU" dirty="0" smtClean="0"/>
              <a:t>базовый уровень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6897003"/>
              </p:ext>
            </p:extLst>
          </p:nvPr>
        </p:nvGraphicFramePr>
        <p:xfrm>
          <a:off x="539549" y="1484783"/>
          <a:ext cx="8136904" cy="4584552"/>
        </p:xfrm>
        <a:graphic>
          <a:graphicData uri="http://schemas.openxmlformats.org/drawingml/2006/table">
            <a:tbl>
              <a:tblPr/>
              <a:tblGrid>
                <a:gridCol w="1073836"/>
                <a:gridCol w="831356"/>
                <a:gridCol w="1073836"/>
                <a:gridCol w="1073836"/>
                <a:gridCol w="1073836"/>
                <a:gridCol w="862532"/>
                <a:gridCol w="1073836"/>
                <a:gridCol w="1073836"/>
              </a:tblGrid>
              <a:tr h="39214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участников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Доля выпускников, получивших «2»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Средняя оценка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52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"5"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"4"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"3"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"2"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214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15,27</a:t>
                      </a:r>
                      <a:endParaRPr lang="ru-RU" sz="16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3,24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14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7,66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3,42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14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21,47</a:t>
                      </a:r>
                      <a:endParaRPr lang="ru-RU" sz="16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2,92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14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13,61</a:t>
                      </a:r>
                      <a:endParaRPr lang="ru-RU" sz="16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14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Н-С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13,51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3,40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14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10,88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3,25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14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3,48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14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Казань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1867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3,24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4328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>
                <a:solidFill>
                  <a:srgbClr val="2F5897"/>
                </a:solidFill>
              </a:rPr>
              <a:t>Результаты ЕГЭ по математике</a:t>
            </a:r>
            <a:br>
              <a:rPr lang="ru-RU" sz="3600" dirty="0">
                <a:solidFill>
                  <a:srgbClr val="2F5897"/>
                </a:solidFill>
              </a:rPr>
            </a:br>
            <a:r>
              <a:rPr lang="ru-RU" sz="3600" dirty="0" smtClean="0">
                <a:solidFill>
                  <a:srgbClr val="2F5897"/>
                </a:solidFill>
              </a:rPr>
              <a:t>профильный </a:t>
            </a:r>
            <a:r>
              <a:rPr lang="ru-RU" sz="3600" dirty="0">
                <a:solidFill>
                  <a:srgbClr val="2F5897"/>
                </a:solidFill>
              </a:rPr>
              <a:t>уровень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72936512"/>
              </p:ext>
            </p:extLst>
          </p:nvPr>
        </p:nvGraphicFramePr>
        <p:xfrm>
          <a:off x="611561" y="1556788"/>
          <a:ext cx="7776862" cy="4424840"/>
        </p:xfrm>
        <a:graphic>
          <a:graphicData uri="http://schemas.openxmlformats.org/drawingml/2006/table">
            <a:tbl>
              <a:tblPr/>
              <a:tblGrid>
                <a:gridCol w="1510540"/>
                <a:gridCol w="1435037"/>
                <a:gridCol w="1853587"/>
                <a:gridCol w="1488849"/>
                <a:gridCol w="1488849"/>
              </a:tblGrid>
              <a:tr h="10081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участников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первичный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балл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Выпускники, не преодолевшие мин порог (приложить списки)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96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Доля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6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14,53%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6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6,69%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6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6,52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40,18%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6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8,65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19,69%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6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Н-С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14,57%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6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8,75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7,06%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6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9,2</a:t>
                      </a:r>
                      <a:endParaRPr lang="ru-RU" sz="16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18,97%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6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Казань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3366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8,77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15,18%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1224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>
                <a:solidFill>
                  <a:srgbClr val="2F5897"/>
                </a:solidFill>
              </a:rPr>
              <a:t>Результаты </a:t>
            </a:r>
            <a:r>
              <a:rPr lang="ru-RU" sz="3600" dirty="0" smtClean="0">
                <a:solidFill>
                  <a:srgbClr val="2F5897"/>
                </a:solidFill>
              </a:rPr>
              <a:t>пробного ОГЭ </a:t>
            </a:r>
            <a:r>
              <a:rPr lang="ru-RU" sz="3600" dirty="0">
                <a:solidFill>
                  <a:srgbClr val="2F5897"/>
                </a:solidFill>
              </a:rPr>
              <a:t>по математике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49967888"/>
              </p:ext>
            </p:extLst>
          </p:nvPr>
        </p:nvGraphicFramePr>
        <p:xfrm>
          <a:off x="755576" y="1196753"/>
          <a:ext cx="7920880" cy="4781648"/>
        </p:xfrm>
        <a:graphic>
          <a:graphicData uri="http://schemas.openxmlformats.org/drawingml/2006/table">
            <a:tbl>
              <a:tblPr/>
              <a:tblGrid>
                <a:gridCol w="1141064"/>
                <a:gridCol w="1877999"/>
                <a:gridCol w="1877999"/>
                <a:gridCol w="1511909"/>
                <a:gridCol w="1511909"/>
              </a:tblGrid>
              <a:tr h="93598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участников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</a:t>
                      </a:r>
                    </a:p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первичный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балл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Выпускники, не преодолевшие мин порог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Доля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27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24,62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27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27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8,89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27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C0504D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42,09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27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Н-С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1706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27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1906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12,47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27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2263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27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Казань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9746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10,83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2536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28,34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6665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3100" dirty="0" smtClean="0"/>
              <a:t>Образовательные </a:t>
            </a:r>
            <a:r>
              <a:rPr lang="ru-RU" sz="3100" dirty="0"/>
              <a:t>организации с низкими результатами пробного ОГЭ по математике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34360312"/>
              </p:ext>
            </p:extLst>
          </p:nvPr>
        </p:nvGraphicFramePr>
        <p:xfrm>
          <a:off x="899592" y="1556792"/>
          <a:ext cx="7848872" cy="4512446"/>
        </p:xfrm>
        <a:graphic>
          <a:graphicData uri="http://schemas.openxmlformats.org/drawingml/2006/table">
            <a:tbl>
              <a:tblPr/>
              <a:tblGrid>
                <a:gridCol w="2304256"/>
                <a:gridCol w="5544616"/>
              </a:tblGrid>
              <a:tr h="4972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ОУ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1648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Авиастроительный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Г№10,36,37, СОШ №60,112,119,168, Лицей №26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2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Вахитовский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№51,98,41,1,13,КШИ,Лицеи № 5,116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2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Кировский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№8,32,67,137,Г№50,152,4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2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Московский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№20,55,87,99,120,130,Г№9,17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2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Ново-Савиновский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Г№13,СОШ № 25,71,103,113,165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2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Приволжский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№82, 97,150,48,69,114,173,Лицей №35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726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Советский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№84,86,101, 108, 124, 156,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174, Г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№90,93,Лицей№110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52103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837</TotalTime>
  <Words>302</Words>
  <Application>Microsoft Office PowerPoint</Application>
  <PresentationFormat>Экран (4:3)</PresentationFormat>
  <Paragraphs>189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Справедливость</vt:lpstr>
      <vt:lpstr>Анализ результатов пробного ЕГЭ и ОГЭ по математике</vt:lpstr>
      <vt:lpstr>Результаты ЕГЭ по математике базовый уровень</vt:lpstr>
      <vt:lpstr>Результаты ЕГЭ по математике профильный уровень</vt:lpstr>
      <vt:lpstr>Результаты пробного ОГЭ по математике</vt:lpstr>
      <vt:lpstr>  Образовательные организации с низкими результатами пробного ОГЭ по математике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GYPNORION</cp:lastModifiedBy>
  <cp:revision>53</cp:revision>
  <cp:lastPrinted>2017-10-26T05:38:44Z</cp:lastPrinted>
  <dcterms:created xsi:type="dcterms:W3CDTF">2017-07-31T14:45:24Z</dcterms:created>
  <dcterms:modified xsi:type="dcterms:W3CDTF">2018-04-19T13:33:44Z</dcterms:modified>
</cp:coreProperties>
</file>